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8" d="100"/>
          <a:sy n="58" d="100"/>
        </p:scale>
        <p:origin x="75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3970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D"/>
          </a:p>
        </p:txBody>
      </p:sp>
      <p:sp>
        <p:nvSpPr>
          <p:cNvPr id="3" name="Shape 1"/>
          <p:cNvSpPr/>
          <p:nvPr/>
        </p:nvSpPr>
        <p:spPr>
          <a:xfrm>
            <a:off x="0" y="0"/>
            <a:ext cx="14630400" cy="8229600"/>
          </a:xfrm>
          <a:prstGeom prst="rect">
            <a:avLst/>
          </a:prstGeom>
          <a:solidFill>
            <a:srgbClr val="0C0A33"/>
          </a:solidFill>
          <a:ln/>
        </p:spPr>
        <p:txBody>
          <a:bodyPr/>
          <a:lstStyle/>
          <a:p>
            <a:endParaRPr lang="en-ID"/>
          </a:p>
        </p:txBody>
      </p:sp>
      <p:sp>
        <p:nvSpPr>
          <p:cNvPr id="4" name="Text 2"/>
          <p:cNvSpPr/>
          <p:nvPr/>
        </p:nvSpPr>
        <p:spPr>
          <a:xfrm>
            <a:off x="833199" y="1845826"/>
            <a:ext cx="7477601" cy="2499598"/>
          </a:xfrm>
          <a:prstGeom prst="rect">
            <a:avLst/>
          </a:prstGeom>
          <a:noFill/>
          <a:ln/>
        </p:spPr>
        <p:txBody>
          <a:bodyPr wrap="square" rtlCol="0" anchor="t"/>
          <a:lstStyle/>
          <a:p>
            <a:pPr marL="0" indent="0">
              <a:lnSpc>
                <a:spcPts val="6561"/>
              </a:lnSpc>
              <a:buNone/>
            </a:pPr>
            <a:r>
              <a:rPr lang="en-US" sz="5249" b="1" dirty="0">
                <a:solidFill>
                  <a:srgbClr val="FFFFFF"/>
                </a:solidFill>
                <a:latin typeface="Syne" pitchFamily="34" charset="0"/>
                <a:ea typeface="Syne" pitchFamily="34" charset="-122"/>
                <a:cs typeface="Syne" pitchFamily="34" charset="-120"/>
              </a:rPr>
              <a:t>Mengenal Microwave Link untuk Kelas 10</a:t>
            </a:r>
            <a:endParaRPr lang="en-US" sz="5249" dirty="0"/>
          </a:p>
        </p:txBody>
      </p:sp>
      <p:sp>
        <p:nvSpPr>
          <p:cNvPr id="5" name="Text 3"/>
          <p:cNvSpPr/>
          <p:nvPr/>
        </p:nvSpPr>
        <p:spPr>
          <a:xfrm>
            <a:off x="833199" y="4678680"/>
            <a:ext cx="7477601" cy="1066205"/>
          </a:xfrm>
          <a:prstGeom prst="rect">
            <a:avLst/>
          </a:prstGeom>
          <a:noFill/>
          <a:ln/>
        </p:spPr>
        <p:txBody>
          <a:bodyPr wrap="square" rtlCol="0" anchor="t"/>
          <a:lstStyle/>
          <a:p>
            <a:pPr marL="0" indent="0">
              <a:lnSpc>
                <a:spcPts val="2799"/>
              </a:lnSpc>
              <a:buNone/>
            </a:pPr>
            <a:r>
              <a:rPr lang="en-US" sz="1750" dirty="0">
                <a:solidFill>
                  <a:srgbClr val="D9E1FF"/>
                </a:solidFill>
                <a:latin typeface="Arimo" pitchFamily="34" charset="0"/>
                <a:ea typeface="Arimo" pitchFamily="34" charset="-122"/>
                <a:cs typeface="Arimo" pitchFamily="34" charset="-120"/>
              </a:rPr>
              <a:t>Microwave Link adalah teknologi pengiriman sinyal radio yang dapat digunakan untuk menghubungkan dua titik dalam jaringan komunikasi. Mari kita pelajari lebih lanjut.</a:t>
            </a:r>
            <a:endParaRPr lang="en-US" sz="1750" dirty="0"/>
          </a:p>
        </p:txBody>
      </p:sp>
      <p:sp>
        <p:nvSpPr>
          <p:cNvPr id="6" name="Shape 4"/>
          <p:cNvSpPr/>
          <p:nvPr/>
        </p:nvSpPr>
        <p:spPr>
          <a:xfrm>
            <a:off x="833199" y="6011466"/>
            <a:ext cx="355402" cy="355402"/>
          </a:xfrm>
          <a:prstGeom prst="roundRect">
            <a:avLst>
              <a:gd name="adj" fmla="val 25726039"/>
            </a:avLst>
          </a:prstGeom>
          <a:noFill/>
          <a:ln w="7620">
            <a:solidFill>
              <a:srgbClr val="FFFFFF"/>
            </a:solidFill>
            <a:prstDash val="solid"/>
          </a:ln>
        </p:spPr>
        <p:txBody>
          <a:bodyPr/>
          <a:lstStyle/>
          <a:p>
            <a:endParaRPr lang="en-ID"/>
          </a:p>
        </p:txBody>
      </p:sp>
      <p:pic>
        <p:nvPicPr>
          <p:cNvPr id="7" name="Image 0" descr="preencoded.png"/>
          <p:cNvPicPr>
            <a:picLocks noChangeAspect="1"/>
          </p:cNvPicPr>
          <p:nvPr/>
        </p:nvPicPr>
        <p:blipFill>
          <a:blip r:embed="rId3"/>
          <a:stretch>
            <a:fillRect/>
          </a:stretch>
        </p:blipFill>
        <p:spPr>
          <a:xfrm>
            <a:off x="840819" y="6019086"/>
            <a:ext cx="340162" cy="340162"/>
          </a:xfrm>
          <a:prstGeom prst="rect">
            <a:avLst/>
          </a:prstGeom>
        </p:spPr>
      </p:pic>
      <p:sp>
        <p:nvSpPr>
          <p:cNvPr id="8" name="Text 5"/>
          <p:cNvSpPr/>
          <p:nvPr/>
        </p:nvSpPr>
        <p:spPr>
          <a:xfrm>
            <a:off x="1299686" y="5994797"/>
            <a:ext cx="1935480" cy="388858"/>
          </a:xfrm>
          <a:prstGeom prst="rect">
            <a:avLst/>
          </a:prstGeom>
          <a:noFill/>
          <a:ln/>
        </p:spPr>
        <p:txBody>
          <a:bodyPr wrap="none" rtlCol="0" anchor="t"/>
          <a:lstStyle/>
          <a:p>
            <a:pPr marL="0" indent="0" algn="l">
              <a:lnSpc>
                <a:spcPts val="3062"/>
              </a:lnSpc>
              <a:buNone/>
            </a:pPr>
            <a:r>
              <a:rPr lang="en-US" sz="2187" b="1" dirty="0">
                <a:solidFill>
                  <a:srgbClr val="D9E1FF"/>
                </a:solidFill>
                <a:latin typeface="Arimo" pitchFamily="34" charset="0"/>
                <a:ea typeface="Arimo" pitchFamily="34" charset="-122"/>
                <a:cs typeface="Arimo" pitchFamily="34" charset="-120"/>
              </a:rPr>
              <a:t>by Muhammad Rozy, S. Pd</a:t>
            </a:r>
            <a:endParaRPr lang="en-US" sz="2187" dirty="0"/>
          </a:p>
        </p:txBody>
      </p:sp>
      <p:pic>
        <p:nvPicPr>
          <p:cNvPr id="9"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D"/>
          </a:p>
        </p:txBody>
      </p:sp>
      <p:sp>
        <p:nvSpPr>
          <p:cNvPr id="3" name="Shape 1"/>
          <p:cNvSpPr/>
          <p:nvPr/>
        </p:nvSpPr>
        <p:spPr>
          <a:xfrm>
            <a:off x="0" y="0"/>
            <a:ext cx="14630400" cy="8229600"/>
          </a:xfrm>
          <a:prstGeom prst="rect">
            <a:avLst/>
          </a:prstGeom>
          <a:solidFill>
            <a:srgbClr val="0C0A33"/>
          </a:solidFill>
          <a:ln/>
        </p:spPr>
        <p:txBody>
          <a:bodyPr/>
          <a:lstStyle/>
          <a:p>
            <a:endParaRPr lang="en-ID"/>
          </a:p>
        </p:txBody>
      </p:sp>
      <p:sp>
        <p:nvSpPr>
          <p:cNvPr id="4" name="Text 2"/>
          <p:cNvSpPr/>
          <p:nvPr/>
        </p:nvSpPr>
        <p:spPr>
          <a:xfrm>
            <a:off x="2348389" y="1003102"/>
            <a:ext cx="8793480" cy="694373"/>
          </a:xfrm>
          <a:prstGeom prst="rect">
            <a:avLst/>
          </a:prstGeom>
          <a:noFill/>
          <a:ln/>
        </p:spPr>
        <p:txBody>
          <a:bodyPr wrap="non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Karakteristik Microwave Link</a:t>
            </a:r>
            <a:endParaRPr lang="en-US" sz="4374" dirty="0"/>
          </a:p>
        </p:txBody>
      </p:sp>
      <p:sp>
        <p:nvSpPr>
          <p:cNvPr id="5" name="Shape 3"/>
          <p:cNvSpPr/>
          <p:nvPr/>
        </p:nvSpPr>
        <p:spPr>
          <a:xfrm>
            <a:off x="2348389" y="2141815"/>
            <a:ext cx="4855726" cy="2079903"/>
          </a:xfrm>
          <a:prstGeom prst="roundRect">
            <a:avLst>
              <a:gd name="adj" fmla="val 3205"/>
            </a:avLst>
          </a:prstGeom>
          <a:solidFill>
            <a:srgbClr val="171542"/>
          </a:solidFill>
          <a:ln/>
        </p:spPr>
        <p:txBody>
          <a:bodyPr/>
          <a:lstStyle/>
          <a:p>
            <a:endParaRPr lang="en-ID"/>
          </a:p>
        </p:txBody>
      </p:sp>
      <p:sp>
        <p:nvSpPr>
          <p:cNvPr id="6" name="Text 4"/>
          <p:cNvSpPr/>
          <p:nvPr/>
        </p:nvSpPr>
        <p:spPr>
          <a:xfrm>
            <a:off x="2570559" y="2363986"/>
            <a:ext cx="2221944" cy="347186"/>
          </a:xfrm>
          <a:prstGeom prst="rect">
            <a:avLst/>
          </a:prstGeom>
          <a:noFill/>
          <a:ln/>
        </p:spPr>
        <p:txBody>
          <a:bodyPr wrap="non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Versatile</a:t>
            </a:r>
            <a:endParaRPr lang="en-US" sz="2187" dirty="0"/>
          </a:p>
        </p:txBody>
      </p:sp>
      <p:sp>
        <p:nvSpPr>
          <p:cNvPr id="7" name="Text 5"/>
          <p:cNvSpPr/>
          <p:nvPr/>
        </p:nvSpPr>
        <p:spPr>
          <a:xfrm>
            <a:off x="2570559" y="2933343"/>
            <a:ext cx="4411385" cy="1066205"/>
          </a:xfrm>
          <a:prstGeom prst="rect">
            <a:avLst/>
          </a:prstGeom>
          <a:noFill/>
          <a:ln/>
        </p:spPr>
        <p:txBody>
          <a:bodyPr wrap="square" rtlCol="0" anchor="t"/>
          <a:lstStyle/>
          <a:p>
            <a:pPr marL="0" indent="0">
              <a:lnSpc>
                <a:spcPts val="2799"/>
              </a:lnSpc>
              <a:buNone/>
            </a:pPr>
            <a:r>
              <a:rPr lang="en-US" sz="1750" dirty="0">
                <a:solidFill>
                  <a:srgbClr val="D9E1FF"/>
                </a:solidFill>
                <a:latin typeface="Arimo" pitchFamily="34" charset="0"/>
                <a:ea typeface="Arimo" pitchFamily="34" charset="-122"/>
                <a:cs typeface="Arimo" pitchFamily="34" charset="-120"/>
              </a:rPr>
              <a:t>Microwave Link dapat mengirimkan data dalam berbagai format seperti suara, gambar, dan video.</a:t>
            </a:r>
            <a:endParaRPr lang="en-US" sz="1750" dirty="0"/>
          </a:p>
        </p:txBody>
      </p:sp>
      <p:sp>
        <p:nvSpPr>
          <p:cNvPr id="8" name="Shape 6"/>
          <p:cNvSpPr/>
          <p:nvPr/>
        </p:nvSpPr>
        <p:spPr>
          <a:xfrm>
            <a:off x="7426285" y="2141815"/>
            <a:ext cx="4855726" cy="2079903"/>
          </a:xfrm>
          <a:prstGeom prst="roundRect">
            <a:avLst>
              <a:gd name="adj" fmla="val 3205"/>
            </a:avLst>
          </a:prstGeom>
          <a:solidFill>
            <a:srgbClr val="171542"/>
          </a:solidFill>
          <a:ln/>
        </p:spPr>
        <p:txBody>
          <a:bodyPr/>
          <a:lstStyle/>
          <a:p>
            <a:endParaRPr lang="en-ID"/>
          </a:p>
        </p:txBody>
      </p:sp>
      <p:sp>
        <p:nvSpPr>
          <p:cNvPr id="9" name="Text 7"/>
          <p:cNvSpPr/>
          <p:nvPr/>
        </p:nvSpPr>
        <p:spPr>
          <a:xfrm>
            <a:off x="7648456" y="2363986"/>
            <a:ext cx="2331720" cy="347186"/>
          </a:xfrm>
          <a:prstGeom prst="rect">
            <a:avLst/>
          </a:prstGeom>
          <a:noFill/>
          <a:ln/>
        </p:spPr>
        <p:txBody>
          <a:bodyPr wrap="non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Cepat &amp; Efisien</a:t>
            </a:r>
            <a:endParaRPr lang="en-US" sz="2187" dirty="0"/>
          </a:p>
        </p:txBody>
      </p:sp>
      <p:sp>
        <p:nvSpPr>
          <p:cNvPr id="10" name="Text 8"/>
          <p:cNvSpPr/>
          <p:nvPr/>
        </p:nvSpPr>
        <p:spPr>
          <a:xfrm>
            <a:off x="7648456" y="2933343"/>
            <a:ext cx="4411385" cy="1066205"/>
          </a:xfrm>
          <a:prstGeom prst="rect">
            <a:avLst/>
          </a:prstGeom>
          <a:noFill/>
          <a:ln/>
        </p:spPr>
        <p:txBody>
          <a:bodyPr wrap="square" rtlCol="0" anchor="t"/>
          <a:lstStyle/>
          <a:p>
            <a:pPr marL="0" indent="0">
              <a:lnSpc>
                <a:spcPts val="2799"/>
              </a:lnSpc>
              <a:buNone/>
            </a:pPr>
            <a:r>
              <a:rPr lang="en-US" sz="1750" dirty="0">
                <a:solidFill>
                  <a:srgbClr val="D9E1FF"/>
                </a:solidFill>
                <a:latin typeface="Arimo" pitchFamily="34" charset="0"/>
                <a:ea typeface="Arimo" pitchFamily="34" charset="-122"/>
                <a:cs typeface="Arimo" pitchFamily="34" charset="-120"/>
              </a:rPr>
              <a:t>Microwave Link mampu mengirim data secepat kilobit hingga gigabit per detik tanpa memerlukan kabel.</a:t>
            </a:r>
            <a:endParaRPr lang="en-US" sz="1750" dirty="0"/>
          </a:p>
        </p:txBody>
      </p:sp>
      <p:sp>
        <p:nvSpPr>
          <p:cNvPr id="11" name="Shape 9"/>
          <p:cNvSpPr/>
          <p:nvPr/>
        </p:nvSpPr>
        <p:spPr>
          <a:xfrm>
            <a:off x="2348389" y="4443889"/>
            <a:ext cx="4855726" cy="2782491"/>
          </a:xfrm>
          <a:prstGeom prst="roundRect">
            <a:avLst>
              <a:gd name="adj" fmla="val 2396"/>
            </a:avLst>
          </a:prstGeom>
          <a:solidFill>
            <a:srgbClr val="171542"/>
          </a:solidFill>
          <a:ln/>
        </p:spPr>
        <p:txBody>
          <a:bodyPr/>
          <a:lstStyle/>
          <a:p>
            <a:endParaRPr lang="en-ID"/>
          </a:p>
        </p:txBody>
      </p:sp>
      <p:sp>
        <p:nvSpPr>
          <p:cNvPr id="12" name="Text 10"/>
          <p:cNvSpPr/>
          <p:nvPr/>
        </p:nvSpPr>
        <p:spPr>
          <a:xfrm>
            <a:off x="2570559" y="4666059"/>
            <a:ext cx="4411385" cy="694373"/>
          </a:xfrm>
          <a:prstGeom prst="rect">
            <a:avLst/>
          </a:prstGeom>
          <a:noFill/>
          <a:ln/>
        </p:spPr>
        <p:txBody>
          <a:bodyPr wrap="squar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Menggunakan Spektrum Radio</a:t>
            </a:r>
            <a:endParaRPr lang="en-US" sz="2187" dirty="0"/>
          </a:p>
        </p:txBody>
      </p:sp>
      <p:sp>
        <p:nvSpPr>
          <p:cNvPr id="13" name="Text 11"/>
          <p:cNvSpPr/>
          <p:nvPr/>
        </p:nvSpPr>
        <p:spPr>
          <a:xfrm>
            <a:off x="2570559" y="5582603"/>
            <a:ext cx="4411385" cy="1421606"/>
          </a:xfrm>
          <a:prstGeom prst="rect">
            <a:avLst/>
          </a:prstGeom>
          <a:noFill/>
          <a:ln/>
        </p:spPr>
        <p:txBody>
          <a:bodyPr wrap="square" rtlCol="0" anchor="t"/>
          <a:lstStyle/>
          <a:p>
            <a:pPr marL="0" indent="0">
              <a:lnSpc>
                <a:spcPts val="2799"/>
              </a:lnSpc>
              <a:buNone/>
            </a:pPr>
            <a:r>
              <a:rPr lang="en-US" sz="1750" dirty="0">
                <a:solidFill>
                  <a:srgbClr val="D9E1FF"/>
                </a:solidFill>
                <a:latin typeface="Arimo" pitchFamily="34" charset="0"/>
                <a:ea typeface="Arimo" pitchFamily="34" charset="-122"/>
                <a:cs typeface="Arimo" pitchFamily="34" charset="-120"/>
              </a:rPr>
              <a:t>Microwave Link mengirimkan data melalui frekuensi radio, yang membuatnya lebih mudah diakses di daerah yang sulit dilalui kabel.</a:t>
            </a:r>
            <a:endParaRPr lang="en-US" sz="1750" dirty="0"/>
          </a:p>
        </p:txBody>
      </p:sp>
      <p:sp>
        <p:nvSpPr>
          <p:cNvPr id="14" name="Shape 12"/>
          <p:cNvSpPr/>
          <p:nvPr/>
        </p:nvSpPr>
        <p:spPr>
          <a:xfrm>
            <a:off x="7426285" y="4443889"/>
            <a:ext cx="4855726" cy="2782491"/>
          </a:xfrm>
          <a:prstGeom prst="roundRect">
            <a:avLst>
              <a:gd name="adj" fmla="val 2396"/>
            </a:avLst>
          </a:prstGeom>
          <a:solidFill>
            <a:srgbClr val="171542"/>
          </a:solidFill>
          <a:ln/>
        </p:spPr>
        <p:txBody>
          <a:bodyPr/>
          <a:lstStyle/>
          <a:p>
            <a:endParaRPr lang="en-ID"/>
          </a:p>
        </p:txBody>
      </p:sp>
      <p:sp>
        <p:nvSpPr>
          <p:cNvPr id="15" name="Text 13"/>
          <p:cNvSpPr/>
          <p:nvPr/>
        </p:nvSpPr>
        <p:spPr>
          <a:xfrm>
            <a:off x="7648456" y="4666059"/>
            <a:ext cx="2221944" cy="347186"/>
          </a:xfrm>
          <a:prstGeom prst="rect">
            <a:avLst/>
          </a:prstGeom>
          <a:noFill/>
          <a:ln/>
        </p:spPr>
        <p:txBody>
          <a:bodyPr wrap="none" rtlCol="0" anchor="t"/>
          <a:lstStyle/>
          <a:p>
            <a:pPr marL="0" indent="0">
              <a:lnSpc>
                <a:spcPts val="2734"/>
              </a:lnSpc>
              <a:buNone/>
            </a:pPr>
            <a:r>
              <a:rPr lang="en-US" sz="2187" b="1" dirty="0">
                <a:solidFill>
                  <a:srgbClr val="FFFFFF"/>
                </a:solidFill>
                <a:latin typeface="Syne" pitchFamily="34" charset="0"/>
                <a:ea typeface="Syne" pitchFamily="34" charset="-122"/>
                <a:cs typeface="Syne" pitchFamily="34" charset="-120"/>
              </a:rPr>
              <a:t>Mudah Dirakit</a:t>
            </a:r>
            <a:endParaRPr lang="en-US" sz="2187" dirty="0"/>
          </a:p>
        </p:txBody>
      </p:sp>
      <p:sp>
        <p:nvSpPr>
          <p:cNvPr id="16" name="Text 14"/>
          <p:cNvSpPr/>
          <p:nvPr/>
        </p:nvSpPr>
        <p:spPr>
          <a:xfrm>
            <a:off x="7648456" y="5235416"/>
            <a:ext cx="4411385" cy="1066205"/>
          </a:xfrm>
          <a:prstGeom prst="rect">
            <a:avLst/>
          </a:prstGeom>
          <a:noFill/>
          <a:ln/>
        </p:spPr>
        <p:txBody>
          <a:bodyPr wrap="square" rtlCol="0" anchor="t"/>
          <a:lstStyle/>
          <a:p>
            <a:pPr marL="0" indent="0">
              <a:lnSpc>
                <a:spcPts val="2799"/>
              </a:lnSpc>
              <a:buNone/>
            </a:pPr>
            <a:r>
              <a:rPr lang="en-US" sz="1750" dirty="0">
                <a:solidFill>
                  <a:srgbClr val="D9E1FF"/>
                </a:solidFill>
                <a:latin typeface="Arimo" pitchFamily="34" charset="0"/>
                <a:ea typeface="Arimo" pitchFamily="34" charset="-122"/>
                <a:cs typeface="Arimo" pitchFamily="34" charset="-120"/>
              </a:rPr>
              <a:t>Microwave Link dapat dipasang secara fleksibel dan mudah dipasangkan dengan peralatan telekomunikasi lainnya.</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D"/>
          </a:p>
        </p:txBody>
      </p:sp>
      <p:sp>
        <p:nvSpPr>
          <p:cNvPr id="3" name="Shape 1"/>
          <p:cNvSpPr/>
          <p:nvPr/>
        </p:nvSpPr>
        <p:spPr>
          <a:xfrm>
            <a:off x="0" y="0"/>
            <a:ext cx="14630400" cy="8229600"/>
          </a:xfrm>
          <a:prstGeom prst="rect">
            <a:avLst/>
          </a:prstGeom>
          <a:solidFill>
            <a:srgbClr val="0C0A33"/>
          </a:solidFill>
          <a:ln/>
        </p:spPr>
        <p:txBody>
          <a:bodyPr/>
          <a:lstStyle/>
          <a:p>
            <a:endParaRPr lang="en-ID"/>
          </a:p>
        </p:txBody>
      </p:sp>
      <p:sp>
        <p:nvSpPr>
          <p:cNvPr id="4" name="Text 2"/>
          <p:cNvSpPr/>
          <p:nvPr/>
        </p:nvSpPr>
        <p:spPr>
          <a:xfrm>
            <a:off x="2348389" y="931664"/>
            <a:ext cx="9933503" cy="1388745"/>
          </a:xfrm>
          <a:prstGeom prst="rect">
            <a:avLst/>
          </a:prstGeom>
          <a:noFill/>
          <a:ln/>
        </p:spPr>
        <p:txBody>
          <a:bodyPr wrap="squar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Topologi Jaringan Microwave Link</a:t>
            </a:r>
            <a:endParaRPr lang="en-US" sz="4374" dirty="0"/>
          </a:p>
        </p:txBody>
      </p:sp>
      <p:pic>
        <p:nvPicPr>
          <p:cNvPr id="5" name="Image 0" descr="preencoded.png"/>
          <p:cNvPicPr>
            <a:picLocks noChangeAspect="1"/>
          </p:cNvPicPr>
          <p:nvPr/>
        </p:nvPicPr>
        <p:blipFill>
          <a:blip r:embed="rId3"/>
          <a:stretch>
            <a:fillRect/>
          </a:stretch>
        </p:blipFill>
        <p:spPr>
          <a:xfrm>
            <a:off x="2348389" y="2764750"/>
            <a:ext cx="3088958" cy="1909048"/>
          </a:xfrm>
          <a:prstGeom prst="rect">
            <a:avLst/>
          </a:prstGeom>
        </p:spPr>
      </p:pic>
      <p:sp>
        <p:nvSpPr>
          <p:cNvPr id="6" name="Text 3"/>
          <p:cNvSpPr/>
          <p:nvPr/>
        </p:nvSpPr>
        <p:spPr>
          <a:xfrm>
            <a:off x="2348389" y="4951452"/>
            <a:ext cx="2221944" cy="347186"/>
          </a:xfrm>
          <a:prstGeom prst="rect">
            <a:avLst/>
          </a:prstGeom>
          <a:noFill/>
          <a:ln/>
        </p:spPr>
        <p:txBody>
          <a:bodyPr wrap="none" rtlCol="0" anchor="t"/>
          <a:lstStyle/>
          <a:p>
            <a:pPr marL="0" indent="0" algn="l">
              <a:lnSpc>
                <a:spcPts val="2734"/>
              </a:lnSpc>
              <a:buNone/>
            </a:pPr>
            <a:r>
              <a:rPr lang="en-US" sz="2187" b="1" dirty="0">
                <a:solidFill>
                  <a:srgbClr val="FFFFFF"/>
                </a:solidFill>
                <a:latin typeface="Syne" pitchFamily="34" charset="0"/>
                <a:ea typeface="Syne" pitchFamily="34" charset="-122"/>
                <a:cs typeface="Syne" pitchFamily="34" charset="-120"/>
              </a:rPr>
              <a:t>Point-to-Point</a:t>
            </a:r>
            <a:endParaRPr lang="en-US" sz="2187" dirty="0"/>
          </a:p>
        </p:txBody>
      </p:sp>
      <p:sp>
        <p:nvSpPr>
          <p:cNvPr id="7" name="Text 4"/>
          <p:cNvSpPr/>
          <p:nvPr/>
        </p:nvSpPr>
        <p:spPr>
          <a:xfrm>
            <a:off x="2348389" y="5520809"/>
            <a:ext cx="3088958" cy="1421606"/>
          </a:xfrm>
          <a:prstGeom prst="rect">
            <a:avLst/>
          </a:prstGeom>
          <a:noFill/>
          <a:ln/>
        </p:spPr>
        <p:txBody>
          <a:bodyPr wrap="square" rtlCol="0" anchor="t"/>
          <a:lstStyle/>
          <a:p>
            <a:pPr marL="0" indent="0" algn="l">
              <a:lnSpc>
                <a:spcPts val="2799"/>
              </a:lnSpc>
              <a:buNone/>
            </a:pPr>
            <a:r>
              <a:rPr lang="en-US" sz="1750" dirty="0">
                <a:solidFill>
                  <a:srgbClr val="D9E1FF"/>
                </a:solidFill>
                <a:latin typeface="Arimo" pitchFamily="34" charset="0"/>
                <a:ea typeface="Arimo" pitchFamily="34" charset="-122"/>
                <a:cs typeface="Arimo" pitchFamily="34" charset="-120"/>
              </a:rPr>
              <a:t>Topologi jaringan ini menghubungkan dua titik dengan satu saluran untuk mengirim data</a:t>
            </a:r>
            <a:endParaRPr lang="en-US" sz="1750" dirty="0"/>
          </a:p>
        </p:txBody>
      </p:sp>
      <p:pic>
        <p:nvPicPr>
          <p:cNvPr id="8" name="Image 1" descr="preencoded.png"/>
          <p:cNvPicPr>
            <a:picLocks noChangeAspect="1"/>
          </p:cNvPicPr>
          <p:nvPr/>
        </p:nvPicPr>
        <p:blipFill>
          <a:blip r:embed="rId4"/>
          <a:stretch>
            <a:fillRect/>
          </a:stretch>
        </p:blipFill>
        <p:spPr>
          <a:xfrm>
            <a:off x="5770602" y="2764750"/>
            <a:ext cx="3088958" cy="1909048"/>
          </a:xfrm>
          <a:prstGeom prst="rect">
            <a:avLst/>
          </a:prstGeom>
        </p:spPr>
      </p:pic>
      <p:sp>
        <p:nvSpPr>
          <p:cNvPr id="9" name="Text 5"/>
          <p:cNvSpPr/>
          <p:nvPr/>
        </p:nvSpPr>
        <p:spPr>
          <a:xfrm>
            <a:off x="5770602" y="4951452"/>
            <a:ext cx="2933700" cy="347186"/>
          </a:xfrm>
          <a:prstGeom prst="rect">
            <a:avLst/>
          </a:prstGeom>
          <a:noFill/>
          <a:ln/>
        </p:spPr>
        <p:txBody>
          <a:bodyPr wrap="none" rtlCol="0" anchor="t"/>
          <a:lstStyle/>
          <a:p>
            <a:pPr marL="0" indent="0" algn="l">
              <a:lnSpc>
                <a:spcPts val="2734"/>
              </a:lnSpc>
              <a:buNone/>
            </a:pPr>
            <a:r>
              <a:rPr lang="en-US" sz="2187" b="1" dirty="0">
                <a:solidFill>
                  <a:srgbClr val="FFFFFF"/>
                </a:solidFill>
                <a:latin typeface="Syne" pitchFamily="34" charset="0"/>
                <a:ea typeface="Syne" pitchFamily="34" charset="-122"/>
                <a:cs typeface="Syne" pitchFamily="34" charset="-120"/>
              </a:rPr>
              <a:t>Point-to-Multipoint</a:t>
            </a:r>
            <a:endParaRPr lang="en-US" sz="2187" dirty="0"/>
          </a:p>
        </p:txBody>
      </p:sp>
      <p:sp>
        <p:nvSpPr>
          <p:cNvPr id="10" name="Text 6"/>
          <p:cNvSpPr/>
          <p:nvPr/>
        </p:nvSpPr>
        <p:spPr>
          <a:xfrm>
            <a:off x="5770602" y="5520809"/>
            <a:ext cx="3088958" cy="1777008"/>
          </a:xfrm>
          <a:prstGeom prst="rect">
            <a:avLst/>
          </a:prstGeom>
          <a:noFill/>
          <a:ln/>
        </p:spPr>
        <p:txBody>
          <a:bodyPr wrap="square" rtlCol="0" anchor="t"/>
          <a:lstStyle/>
          <a:p>
            <a:pPr marL="0" indent="0" algn="l">
              <a:lnSpc>
                <a:spcPts val="2799"/>
              </a:lnSpc>
              <a:buNone/>
            </a:pPr>
            <a:r>
              <a:rPr lang="en-US" sz="1750" dirty="0">
                <a:solidFill>
                  <a:srgbClr val="D9E1FF"/>
                </a:solidFill>
                <a:latin typeface="Arimo" pitchFamily="34" charset="0"/>
                <a:ea typeface="Arimo" pitchFamily="34" charset="-122"/>
                <a:cs typeface="Arimo" pitchFamily="34" charset="-120"/>
              </a:rPr>
              <a:t>Topologi jaringan ini menghubungkan satu titik dengan beberapa titik yang berada dalam radius telekomunikasi tertentu</a:t>
            </a:r>
            <a:endParaRPr lang="en-US" sz="1750" dirty="0"/>
          </a:p>
        </p:txBody>
      </p:sp>
      <p:pic>
        <p:nvPicPr>
          <p:cNvPr id="11" name="Image 2" descr="preencoded.png"/>
          <p:cNvPicPr>
            <a:picLocks noChangeAspect="1"/>
          </p:cNvPicPr>
          <p:nvPr/>
        </p:nvPicPr>
        <p:blipFill>
          <a:blip r:embed="rId5"/>
          <a:stretch>
            <a:fillRect/>
          </a:stretch>
        </p:blipFill>
        <p:spPr>
          <a:xfrm>
            <a:off x="9192816" y="2764750"/>
            <a:ext cx="3089077" cy="1909167"/>
          </a:xfrm>
          <a:prstGeom prst="rect">
            <a:avLst/>
          </a:prstGeom>
        </p:spPr>
      </p:pic>
      <p:sp>
        <p:nvSpPr>
          <p:cNvPr id="12" name="Text 7"/>
          <p:cNvSpPr/>
          <p:nvPr/>
        </p:nvSpPr>
        <p:spPr>
          <a:xfrm>
            <a:off x="9192816" y="4951571"/>
            <a:ext cx="3089077" cy="694373"/>
          </a:xfrm>
          <a:prstGeom prst="rect">
            <a:avLst/>
          </a:prstGeom>
          <a:noFill/>
          <a:ln/>
        </p:spPr>
        <p:txBody>
          <a:bodyPr wrap="square" rtlCol="0" anchor="t"/>
          <a:lstStyle/>
          <a:p>
            <a:pPr marL="0" indent="0" algn="l">
              <a:lnSpc>
                <a:spcPts val="2734"/>
              </a:lnSpc>
              <a:buNone/>
            </a:pPr>
            <a:r>
              <a:rPr lang="en-US" sz="2187" b="1" dirty="0">
                <a:solidFill>
                  <a:srgbClr val="FFFFFF"/>
                </a:solidFill>
                <a:latin typeface="Syne" pitchFamily="34" charset="0"/>
                <a:ea typeface="Syne" pitchFamily="34" charset="-122"/>
                <a:cs typeface="Syne" pitchFamily="34" charset="-120"/>
              </a:rPr>
              <a:t>Multipoint-to-Multipoint</a:t>
            </a:r>
            <a:endParaRPr lang="en-US" sz="2187" dirty="0"/>
          </a:p>
        </p:txBody>
      </p:sp>
      <p:sp>
        <p:nvSpPr>
          <p:cNvPr id="13" name="Text 8"/>
          <p:cNvSpPr/>
          <p:nvPr/>
        </p:nvSpPr>
        <p:spPr>
          <a:xfrm>
            <a:off x="9192816" y="5868114"/>
            <a:ext cx="3089077" cy="1421606"/>
          </a:xfrm>
          <a:prstGeom prst="rect">
            <a:avLst/>
          </a:prstGeom>
          <a:noFill/>
          <a:ln/>
        </p:spPr>
        <p:txBody>
          <a:bodyPr wrap="square" rtlCol="0" anchor="t"/>
          <a:lstStyle/>
          <a:p>
            <a:pPr marL="0" indent="0" algn="l">
              <a:lnSpc>
                <a:spcPts val="2799"/>
              </a:lnSpc>
              <a:buNone/>
            </a:pPr>
            <a:r>
              <a:rPr lang="en-US" sz="1750" dirty="0">
                <a:solidFill>
                  <a:srgbClr val="D9E1FF"/>
                </a:solidFill>
                <a:latin typeface="Arimo" pitchFamily="34" charset="0"/>
                <a:ea typeface="Arimo" pitchFamily="34" charset="-122"/>
                <a:cs typeface="Arimo" pitchFamily="34" charset="-120"/>
              </a:rPr>
              <a:t>Topologi jaringan ini menghubungkan beberapa titik dalam radius telekomunikasi tertentu untuk mengirim data.</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D"/>
          </a:p>
        </p:txBody>
      </p:sp>
      <p:sp>
        <p:nvSpPr>
          <p:cNvPr id="3" name="Shape 1"/>
          <p:cNvSpPr/>
          <p:nvPr/>
        </p:nvSpPr>
        <p:spPr>
          <a:xfrm>
            <a:off x="0" y="0"/>
            <a:ext cx="14630400" cy="8229600"/>
          </a:xfrm>
          <a:prstGeom prst="rect">
            <a:avLst/>
          </a:prstGeom>
          <a:solidFill>
            <a:srgbClr val="0C0A33"/>
          </a:solidFill>
          <a:ln/>
        </p:spPr>
        <p:txBody>
          <a:bodyPr/>
          <a:lstStyle/>
          <a:p>
            <a:endParaRPr lang="en-ID"/>
          </a:p>
        </p:txBody>
      </p:sp>
      <p:sp>
        <p:nvSpPr>
          <p:cNvPr id="4" name="Text 2"/>
          <p:cNvSpPr/>
          <p:nvPr/>
        </p:nvSpPr>
        <p:spPr>
          <a:xfrm>
            <a:off x="833199" y="1529477"/>
            <a:ext cx="7477601" cy="2083118"/>
          </a:xfrm>
          <a:prstGeom prst="rect">
            <a:avLst/>
          </a:prstGeom>
          <a:noFill/>
          <a:ln/>
        </p:spPr>
        <p:txBody>
          <a:bodyPr wrap="squar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Keuntungan dari Penggunaan Microwave Link</a:t>
            </a:r>
            <a:endParaRPr lang="en-US" sz="4374" dirty="0"/>
          </a:p>
        </p:txBody>
      </p:sp>
      <p:sp>
        <p:nvSpPr>
          <p:cNvPr id="5" name="Text 3"/>
          <p:cNvSpPr/>
          <p:nvPr/>
        </p:nvSpPr>
        <p:spPr>
          <a:xfrm>
            <a:off x="1188601" y="3945850"/>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D9E1FF"/>
                </a:solidFill>
                <a:latin typeface="Arimo" pitchFamily="34" charset="0"/>
                <a:ea typeface="Arimo" pitchFamily="34" charset="-122"/>
                <a:cs typeface="Arimo" pitchFamily="34" charset="-120"/>
              </a:rPr>
              <a:t>Mengirimkan data dengan kecepatan tinggi.</a:t>
            </a:r>
            <a:endParaRPr lang="en-US" sz="1750" dirty="0"/>
          </a:p>
        </p:txBody>
      </p:sp>
      <p:sp>
        <p:nvSpPr>
          <p:cNvPr id="6" name="Text 4"/>
          <p:cNvSpPr/>
          <p:nvPr/>
        </p:nvSpPr>
        <p:spPr>
          <a:xfrm>
            <a:off x="1188601" y="4390073"/>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D9E1FF"/>
                </a:solidFill>
                <a:latin typeface="Arimo" pitchFamily="34" charset="0"/>
                <a:ea typeface="Arimo" pitchFamily="34" charset="-122"/>
                <a:cs typeface="Arimo" pitchFamily="34" charset="-120"/>
              </a:rPr>
              <a:t>Biaya instalasi lebih murah dibandingkan dengan penggunaan kabel serat optik.</a:t>
            </a:r>
            <a:endParaRPr lang="en-US" sz="1750" dirty="0"/>
          </a:p>
        </p:txBody>
      </p:sp>
      <p:sp>
        <p:nvSpPr>
          <p:cNvPr id="7" name="Text 5"/>
          <p:cNvSpPr/>
          <p:nvPr/>
        </p:nvSpPr>
        <p:spPr>
          <a:xfrm>
            <a:off x="1188601" y="5189696"/>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D9E1FF"/>
                </a:solidFill>
                <a:latin typeface="Arimo" pitchFamily="34" charset="0"/>
                <a:ea typeface="Arimo" pitchFamily="34" charset="-122"/>
                <a:cs typeface="Arimo" pitchFamily="34" charset="-120"/>
              </a:rPr>
              <a:t>Lebih cepat untuk dipasang, sehingga dapat digunakan dalam jangka waktu yang lebih singkat.</a:t>
            </a:r>
            <a:endParaRPr lang="en-US" sz="1750" dirty="0"/>
          </a:p>
        </p:txBody>
      </p:sp>
      <p:sp>
        <p:nvSpPr>
          <p:cNvPr id="8" name="Text 6"/>
          <p:cNvSpPr/>
          <p:nvPr/>
        </p:nvSpPr>
        <p:spPr>
          <a:xfrm>
            <a:off x="1188601" y="5989320"/>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D9E1FF"/>
                </a:solidFill>
                <a:latin typeface="Arimo" pitchFamily="34" charset="0"/>
                <a:ea typeface="Arimo" pitchFamily="34" charset="-122"/>
                <a:cs typeface="Arimo" pitchFamily="34" charset="-120"/>
              </a:rPr>
              <a:t>Mampu berfungsi dalam cuaca buruk, yang membuatnya ideal untuk digunakan di daerah yang rentan cuaca.</a:t>
            </a:r>
            <a:endParaRPr lang="en-US" sz="1750" dirty="0"/>
          </a:p>
        </p:txBody>
      </p:sp>
      <p:pic>
        <p:nvPicPr>
          <p:cNvPr id="9"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D"/>
          </a:p>
        </p:txBody>
      </p:sp>
      <p:sp>
        <p:nvSpPr>
          <p:cNvPr id="3" name="Shape 1"/>
          <p:cNvSpPr/>
          <p:nvPr/>
        </p:nvSpPr>
        <p:spPr>
          <a:xfrm>
            <a:off x="0" y="0"/>
            <a:ext cx="14630400" cy="8229600"/>
          </a:xfrm>
          <a:prstGeom prst="rect">
            <a:avLst/>
          </a:prstGeom>
          <a:solidFill>
            <a:srgbClr val="0C0A33"/>
          </a:solidFill>
          <a:ln/>
        </p:spPr>
        <p:txBody>
          <a:bodyPr/>
          <a:lstStyle/>
          <a:p>
            <a:endParaRPr lang="en-ID"/>
          </a:p>
        </p:txBody>
      </p:sp>
      <p:sp>
        <p:nvSpPr>
          <p:cNvPr id="4" name="Text 2"/>
          <p:cNvSpPr/>
          <p:nvPr/>
        </p:nvSpPr>
        <p:spPr>
          <a:xfrm>
            <a:off x="2784634" y="558046"/>
            <a:ext cx="9061013" cy="1900238"/>
          </a:xfrm>
          <a:prstGeom prst="rect">
            <a:avLst/>
          </a:prstGeom>
          <a:noFill/>
          <a:ln/>
        </p:spPr>
        <p:txBody>
          <a:bodyPr wrap="square" rtlCol="0" anchor="t"/>
          <a:lstStyle/>
          <a:p>
            <a:pPr marL="0" indent="0">
              <a:lnSpc>
                <a:spcPts val="4987"/>
              </a:lnSpc>
              <a:buNone/>
            </a:pPr>
            <a:r>
              <a:rPr lang="en-US" sz="3990" b="1" dirty="0">
                <a:solidFill>
                  <a:srgbClr val="FFFFFF"/>
                </a:solidFill>
                <a:latin typeface="Syne" pitchFamily="34" charset="0"/>
                <a:ea typeface="Syne" pitchFamily="34" charset="-122"/>
                <a:cs typeface="Syne" pitchFamily="34" charset="-120"/>
              </a:rPr>
              <a:t>Keterbatasan dan Tantangan dalam Penggunaan Microwave Link</a:t>
            </a:r>
            <a:endParaRPr lang="en-US" sz="3990" dirty="0"/>
          </a:p>
        </p:txBody>
      </p:sp>
      <p:sp>
        <p:nvSpPr>
          <p:cNvPr id="5" name="Shape 3"/>
          <p:cNvSpPr/>
          <p:nvPr/>
        </p:nvSpPr>
        <p:spPr>
          <a:xfrm>
            <a:off x="2784634" y="5267563"/>
            <a:ext cx="9061013" cy="25241"/>
          </a:xfrm>
          <a:prstGeom prst="rect">
            <a:avLst/>
          </a:prstGeom>
          <a:solidFill>
            <a:srgbClr val="8061FF"/>
          </a:solidFill>
          <a:ln/>
        </p:spPr>
        <p:txBody>
          <a:bodyPr/>
          <a:lstStyle/>
          <a:p>
            <a:endParaRPr lang="en-ID"/>
          </a:p>
        </p:txBody>
      </p:sp>
      <p:sp>
        <p:nvSpPr>
          <p:cNvPr id="6" name="Shape 4"/>
          <p:cNvSpPr/>
          <p:nvPr/>
        </p:nvSpPr>
        <p:spPr>
          <a:xfrm>
            <a:off x="4986576" y="5267504"/>
            <a:ext cx="25241" cy="709374"/>
          </a:xfrm>
          <a:prstGeom prst="rect">
            <a:avLst/>
          </a:prstGeom>
          <a:solidFill>
            <a:srgbClr val="8061FF"/>
          </a:solidFill>
          <a:ln/>
        </p:spPr>
        <p:txBody>
          <a:bodyPr/>
          <a:lstStyle/>
          <a:p>
            <a:endParaRPr lang="en-ID"/>
          </a:p>
        </p:txBody>
      </p:sp>
      <p:sp>
        <p:nvSpPr>
          <p:cNvPr id="7" name="Shape 5"/>
          <p:cNvSpPr/>
          <p:nvPr/>
        </p:nvSpPr>
        <p:spPr>
          <a:xfrm>
            <a:off x="4771192" y="5039618"/>
            <a:ext cx="456009" cy="456009"/>
          </a:xfrm>
          <a:prstGeom prst="roundRect">
            <a:avLst>
              <a:gd name="adj" fmla="val 13334"/>
            </a:avLst>
          </a:prstGeom>
          <a:solidFill>
            <a:srgbClr val="171542"/>
          </a:solidFill>
          <a:ln/>
        </p:spPr>
        <p:txBody>
          <a:bodyPr/>
          <a:lstStyle/>
          <a:p>
            <a:endParaRPr lang="en-ID"/>
          </a:p>
        </p:txBody>
      </p:sp>
      <p:sp>
        <p:nvSpPr>
          <p:cNvPr id="8" name="Text 6"/>
          <p:cNvSpPr/>
          <p:nvPr/>
        </p:nvSpPr>
        <p:spPr>
          <a:xfrm>
            <a:off x="4942046" y="5077599"/>
            <a:ext cx="114300" cy="379928"/>
          </a:xfrm>
          <a:prstGeom prst="rect">
            <a:avLst/>
          </a:prstGeom>
          <a:noFill/>
          <a:ln/>
        </p:spPr>
        <p:txBody>
          <a:bodyPr wrap="none" rtlCol="0" anchor="t"/>
          <a:lstStyle/>
          <a:p>
            <a:pPr marL="0" indent="0" algn="ctr">
              <a:lnSpc>
                <a:spcPts val="2992"/>
              </a:lnSpc>
              <a:buNone/>
            </a:pPr>
            <a:r>
              <a:rPr lang="en-US" sz="2394" b="1" dirty="0">
                <a:solidFill>
                  <a:srgbClr val="FFFFFF"/>
                </a:solidFill>
                <a:latin typeface="Syne" pitchFamily="34" charset="0"/>
                <a:ea typeface="Syne" pitchFamily="34" charset="-122"/>
                <a:cs typeface="Syne" pitchFamily="34" charset="-120"/>
              </a:rPr>
              <a:t>1</a:t>
            </a:r>
            <a:endParaRPr lang="en-US" sz="2394" dirty="0"/>
          </a:p>
        </p:txBody>
      </p:sp>
      <p:sp>
        <p:nvSpPr>
          <p:cNvPr id="9" name="Text 7"/>
          <p:cNvSpPr/>
          <p:nvPr/>
        </p:nvSpPr>
        <p:spPr>
          <a:xfrm>
            <a:off x="3985736" y="6179582"/>
            <a:ext cx="2026801" cy="316706"/>
          </a:xfrm>
          <a:prstGeom prst="rect">
            <a:avLst/>
          </a:prstGeom>
          <a:noFill/>
          <a:ln/>
        </p:spPr>
        <p:txBody>
          <a:bodyPr wrap="none" rtlCol="0" anchor="t"/>
          <a:lstStyle/>
          <a:p>
            <a:pPr marL="0" indent="0" algn="ctr">
              <a:lnSpc>
                <a:spcPts val="2494"/>
              </a:lnSpc>
              <a:buNone/>
            </a:pPr>
            <a:r>
              <a:rPr lang="en-US" sz="1995" b="1" dirty="0">
                <a:solidFill>
                  <a:srgbClr val="FFFFFF"/>
                </a:solidFill>
                <a:latin typeface="Syne" pitchFamily="34" charset="0"/>
                <a:ea typeface="Syne" pitchFamily="34" charset="-122"/>
                <a:cs typeface="Syne" pitchFamily="34" charset="-120"/>
              </a:rPr>
              <a:t>Keterbatasan</a:t>
            </a:r>
            <a:endParaRPr lang="en-US" sz="1995" dirty="0"/>
          </a:p>
        </p:txBody>
      </p:sp>
      <p:sp>
        <p:nvSpPr>
          <p:cNvPr id="10" name="Text 8"/>
          <p:cNvSpPr/>
          <p:nvPr/>
        </p:nvSpPr>
        <p:spPr>
          <a:xfrm>
            <a:off x="2987278" y="6698933"/>
            <a:ext cx="4023836" cy="972622"/>
          </a:xfrm>
          <a:prstGeom prst="rect">
            <a:avLst/>
          </a:prstGeom>
          <a:noFill/>
          <a:ln/>
        </p:spPr>
        <p:txBody>
          <a:bodyPr wrap="square" rtlCol="0" anchor="t"/>
          <a:lstStyle/>
          <a:p>
            <a:pPr marL="0" indent="0" algn="ctr">
              <a:lnSpc>
                <a:spcPts val="2553"/>
              </a:lnSpc>
              <a:buNone/>
            </a:pPr>
            <a:r>
              <a:rPr lang="en-US" sz="1596" dirty="0">
                <a:solidFill>
                  <a:srgbClr val="D9E1FF"/>
                </a:solidFill>
                <a:latin typeface="Arimo" pitchFamily="34" charset="0"/>
                <a:ea typeface="Arimo" pitchFamily="34" charset="-122"/>
                <a:cs typeface="Arimo" pitchFamily="34" charset="-120"/>
              </a:rPr>
              <a:t>Jumlah data yang dapat dikirimkan terbatas berdasarkan kemampuan teknologi yang digunakan</a:t>
            </a:r>
            <a:endParaRPr lang="en-US" sz="1596" dirty="0"/>
          </a:p>
        </p:txBody>
      </p:sp>
      <p:sp>
        <p:nvSpPr>
          <p:cNvPr id="11" name="Shape 9"/>
          <p:cNvSpPr/>
          <p:nvPr/>
        </p:nvSpPr>
        <p:spPr>
          <a:xfrm>
            <a:off x="7302460" y="4558248"/>
            <a:ext cx="25241" cy="709374"/>
          </a:xfrm>
          <a:prstGeom prst="rect">
            <a:avLst/>
          </a:prstGeom>
          <a:solidFill>
            <a:srgbClr val="8061FF"/>
          </a:solidFill>
          <a:ln/>
        </p:spPr>
        <p:txBody>
          <a:bodyPr/>
          <a:lstStyle/>
          <a:p>
            <a:endParaRPr lang="en-ID"/>
          </a:p>
        </p:txBody>
      </p:sp>
      <p:sp>
        <p:nvSpPr>
          <p:cNvPr id="12" name="Shape 10"/>
          <p:cNvSpPr/>
          <p:nvPr/>
        </p:nvSpPr>
        <p:spPr>
          <a:xfrm>
            <a:off x="7087076" y="5039618"/>
            <a:ext cx="456009" cy="456009"/>
          </a:xfrm>
          <a:prstGeom prst="roundRect">
            <a:avLst>
              <a:gd name="adj" fmla="val 13334"/>
            </a:avLst>
          </a:prstGeom>
          <a:solidFill>
            <a:srgbClr val="171542"/>
          </a:solidFill>
          <a:ln/>
        </p:spPr>
        <p:txBody>
          <a:bodyPr/>
          <a:lstStyle/>
          <a:p>
            <a:endParaRPr lang="en-ID"/>
          </a:p>
        </p:txBody>
      </p:sp>
      <p:sp>
        <p:nvSpPr>
          <p:cNvPr id="13" name="Text 11"/>
          <p:cNvSpPr/>
          <p:nvPr/>
        </p:nvSpPr>
        <p:spPr>
          <a:xfrm>
            <a:off x="7219831" y="5077599"/>
            <a:ext cx="190500" cy="379928"/>
          </a:xfrm>
          <a:prstGeom prst="rect">
            <a:avLst/>
          </a:prstGeom>
          <a:noFill/>
          <a:ln/>
        </p:spPr>
        <p:txBody>
          <a:bodyPr wrap="none" rtlCol="0" anchor="t"/>
          <a:lstStyle/>
          <a:p>
            <a:pPr marL="0" indent="0" algn="ctr">
              <a:lnSpc>
                <a:spcPts val="2992"/>
              </a:lnSpc>
              <a:buNone/>
            </a:pPr>
            <a:r>
              <a:rPr lang="en-US" sz="2394" b="1" dirty="0">
                <a:solidFill>
                  <a:srgbClr val="FFFFFF"/>
                </a:solidFill>
                <a:latin typeface="Syne" pitchFamily="34" charset="0"/>
                <a:ea typeface="Syne" pitchFamily="34" charset="-122"/>
                <a:cs typeface="Syne" pitchFamily="34" charset="-120"/>
              </a:rPr>
              <a:t>2</a:t>
            </a:r>
            <a:endParaRPr lang="en-US" sz="2394" dirty="0"/>
          </a:p>
        </p:txBody>
      </p:sp>
      <p:sp>
        <p:nvSpPr>
          <p:cNvPr id="14" name="Text 12"/>
          <p:cNvSpPr/>
          <p:nvPr/>
        </p:nvSpPr>
        <p:spPr>
          <a:xfrm>
            <a:off x="6301621" y="2863572"/>
            <a:ext cx="2026801" cy="316706"/>
          </a:xfrm>
          <a:prstGeom prst="rect">
            <a:avLst/>
          </a:prstGeom>
          <a:noFill/>
          <a:ln/>
        </p:spPr>
        <p:txBody>
          <a:bodyPr wrap="none" rtlCol="0" anchor="t"/>
          <a:lstStyle/>
          <a:p>
            <a:pPr marL="0" indent="0" algn="ctr">
              <a:lnSpc>
                <a:spcPts val="2494"/>
              </a:lnSpc>
              <a:buNone/>
            </a:pPr>
            <a:r>
              <a:rPr lang="en-US" sz="1995" b="1" dirty="0">
                <a:solidFill>
                  <a:srgbClr val="FFFFFF"/>
                </a:solidFill>
                <a:latin typeface="Syne" pitchFamily="34" charset="0"/>
                <a:ea typeface="Syne" pitchFamily="34" charset="-122"/>
                <a:cs typeface="Syne" pitchFamily="34" charset="-120"/>
              </a:rPr>
              <a:t>Tantangan</a:t>
            </a:r>
            <a:endParaRPr lang="en-US" sz="1995" dirty="0"/>
          </a:p>
        </p:txBody>
      </p:sp>
      <p:sp>
        <p:nvSpPr>
          <p:cNvPr id="15" name="Text 13"/>
          <p:cNvSpPr/>
          <p:nvPr/>
        </p:nvSpPr>
        <p:spPr>
          <a:xfrm>
            <a:off x="5303163" y="3382923"/>
            <a:ext cx="4023836" cy="972622"/>
          </a:xfrm>
          <a:prstGeom prst="rect">
            <a:avLst/>
          </a:prstGeom>
          <a:noFill/>
          <a:ln/>
        </p:spPr>
        <p:txBody>
          <a:bodyPr wrap="square" rtlCol="0" anchor="t"/>
          <a:lstStyle/>
          <a:p>
            <a:pPr marL="0" indent="0" algn="ctr">
              <a:lnSpc>
                <a:spcPts val="2553"/>
              </a:lnSpc>
              <a:buNone/>
            </a:pPr>
            <a:r>
              <a:rPr lang="en-US" sz="1596" dirty="0">
                <a:solidFill>
                  <a:srgbClr val="D9E1FF"/>
                </a:solidFill>
                <a:latin typeface="Arimo" pitchFamily="34" charset="0"/>
                <a:ea typeface="Arimo" pitchFamily="34" charset="-122"/>
                <a:cs typeface="Arimo" pitchFamily="34" charset="-120"/>
              </a:rPr>
              <a:t>Gangguan cuaca seperti hujan atau badai dapat mempengaruhi kualitas sinyal telekomunikasi</a:t>
            </a:r>
            <a:endParaRPr lang="en-US" sz="1596" dirty="0"/>
          </a:p>
        </p:txBody>
      </p:sp>
      <p:sp>
        <p:nvSpPr>
          <p:cNvPr id="16" name="Shape 14"/>
          <p:cNvSpPr/>
          <p:nvPr/>
        </p:nvSpPr>
        <p:spPr>
          <a:xfrm>
            <a:off x="9618345" y="5267504"/>
            <a:ext cx="25241" cy="709374"/>
          </a:xfrm>
          <a:prstGeom prst="rect">
            <a:avLst/>
          </a:prstGeom>
          <a:solidFill>
            <a:srgbClr val="8061FF"/>
          </a:solidFill>
          <a:ln/>
        </p:spPr>
        <p:txBody>
          <a:bodyPr/>
          <a:lstStyle/>
          <a:p>
            <a:endParaRPr lang="en-ID"/>
          </a:p>
        </p:txBody>
      </p:sp>
      <p:sp>
        <p:nvSpPr>
          <p:cNvPr id="17" name="Shape 15"/>
          <p:cNvSpPr/>
          <p:nvPr/>
        </p:nvSpPr>
        <p:spPr>
          <a:xfrm>
            <a:off x="9402961" y="5039618"/>
            <a:ext cx="456009" cy="456009"/>
          </a:xfrm>
          <a:prstGeom prst="roundRect">
            <a:avLst>
              <a:gd name="adj" fmla="val 13334"/>
            </a:avLst>
          </a:prstGeom>
          <a:solidFill>
            <a:srgbClr val="171542"/>
          </a:solidFill>
          <a:ln/>
        </p:spPr>
        <p:txBody>
          <a:bodyPr/>
          <a:lstStyle/>
          <a:p>
            <a:endParaRPr lang="en-ID"/>
          </a:p>
        </p:txBody>
      </p:sp>
      <p:sp>
        <p:nvSpPr>
          <p:cNvPr id="18" name="Text 16"/>
          <p:cNvSpPr/>
          <p:nvPr/>
        </p:nvSpPr>
        <p:spPr>
          <a:xfrm>
            <a:off x="9531906" y="5077599"/>
            <a:ext cx="198120" cy="379928"/>
          </a:xfrm>
          <a:prstGeom prst="rect">
            <a:avLst/>
          </a:prstGeom>
          <a:noFill/>
          <a:ln/>
        </p:spPr>
        <p:txBody>
          <a:bodyPr wrap="none" rtlCol="0" anchor="t"/>
          <a:lstStyle/>
          <a:p>
            <a:pPr marL="0" indent="0" algn="ctr">
              <a:lnSpc>
                <a:spcPts val="2992"/>
              </a:lnSpc>
              <a:buNone/>
            </a:pPr>
            <a:r>
              <a:rPr lang="en-US" sz="2394" b="1" dirty="0">
                <a:solidFill>
                  <a:srgbClr val="FFFFFF"/>
                </a:solidFill>
                <a:latin typeface="Syne" pitchFamily="34" charset="0"/>
                <a:ea typeface="Syne" pitchFamily="34" charset="-122"/>
                <a:cs typeface="Syne" pitchFamily="34" charset="-120"/>
              </a:rPr>
              <a:t>3</a:t>
            </a:r>
            <a:endParaRPr lang="en-US" sz="2394" dirty="0"/>
          </a:p>
        </p:txBody>
      </p:sp>
      <p:sp>
        <p:nvSpPr>
          <p:cNvPr id="19" name="Text 17"/>
          <p:cNvSpPr/>
          <p:nvPr/>
        </p:nvSpPr>
        <p:spPr>
          <a:xfrm>
            <a:off x="8617625" y="6179582"/>
            <a:ext cx="2026801" cy="316706"/>
          </a:xfrm>
          <a:prstGeom prst="rect">
            <a:avLst/>
          </a:prstGeom>
          <a:noFill/>
          <a:ln/>
        </p:spPr>
        <p:txBody>
          <a:bodyPr wrap="none" rtlCol="0" anchor="t"/>
          <a:lstStyle/>
          <a:p>
            <a:pPr marL="0" indent="0" algn="ctr">
              <a:lnSpc>
                <a:spcPts val="2494"/>
              </a:lnSpc>
              <a:buNone/>
            </a:pPr>
            <a:r>
              <a:rPr lang="en-US" sz="1995" b="1" dirty="0">
                <a:solidFill>
                  <a:srgbClr val="FFFFFF"/>
                </a:solidFill>
                <a:latin typeface="Syne" pitchFamily="34" charset="0"/>
                <a:ea typeface="Syne" pitchFamily="34" charset="-122"/>
                <a:cs typeface="Syne" pitchFamily="34" charset="-120"/>
              </a:rPr>
              <a:t>Tantangan</a:t>
            </a:r>
            <a:endParaRPr lang="en-US" sz="1995" dirty="0"/>
          </a:p>
        </p:txBody>
      </p:sp>
      <p:sp>
        <p:nvSpPr>
          <p:cNvPr id="20" name="Text 18"/>
          <p:cNvSpPr/>
          <p:nvPr/>
        </p:nvSpPr>
        <p:spPr>
          <a:xfrm>
            <a:off x="7619048" y="6698933"/>
            <a:ext cx="4023955" cy="972622"/>
          </a:xfrm>
          <a:prstGeom prst="rect">
            <a:avLst/>
          </a:prstGeom>
          <a:noFill/>
          <a:ln/>
        </p:spPr>
        <p:txBody>
          <a:bodyPr wrap="square" rtlCol="0" anchor="t"/>
          <a:lstStyle/>
          <a:p>
            <a:pPr marL="0" indent="0" algn="ctr">
              <a:lnSpc>
                <a:spcPts val="2553"/>
              </a:lnSpc>
              <a:buNone/>
            </a:pPr>
            <a:r>
              <a:rPr lang="en-US" sz="1596" dirty="0">
                <a:solidFill>
                  <a:srgbClr val="D9E1FF"/>
                </a:solidFill>
                <a:latin typeface="Arimo" pitchFamily="34" charset="0"/>
                <a:ea typeface="Arimo" pitchFamily="34" charset="-122"/>
                <a:cs typeface="Arimo" pitchFamily="34" charset="-120"/>
              </a:rPr>
              <a:t>Microwave Link dapat terganggu oleh bangunan atau geografi yang membatasi lintasan sinyal.</a:t>
            </a:r>
            <a:endParaRPr lang="en-US" sz="1596"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D"/>
          </a:p>
        </p:txBody>
      </p:sp>
      <p:sp>
        <p:nvSpPr>
          <p:cNvPr id="3" name="Shape 1"/>
          <p:cNvSpPr/>
          <p:nvPr/>
        </p:nvSpPr>
        <p:spPr>
          <a:xfrm>
            <a:off x="0" y="0"/>
            <a:ext cx="14630400" cy="8229600"/>
          </a:xfrm>
          <a:prstGeom prst="rect">
            <a:avLst/>
          </a:prstGeom>
          <a:solidFill>
            <a:srgbClr val="0C0A33"/>
          </a:solidFill>
          <a:ln/>
        </p:spPr>
        <p:txBody>
          <a:bodyPr/>
          <a:lstStyle/>
          <a:p>
            <a:endParaRPr lang="en-ID"/>
          </a:p>
        </p:txBody>
      </p:sp>
      <p:sp>
        <p:nvSpPr>
          <p:cNvPr id="4" name="Text 2"/>
          <p:cNvSpPr/>
          <p:nvPr/>
        </p:nvSpPr>
        <p:spPr>
          <a:xfrm>
            <a:off x="2348389" y="1109424"/>
            <a:ext cx="9933503" cy="1388745"/>
          </a:xfrm>
          <a:prstGeom prst="rect">
            <a:avLst/>
          </a:prstGeom>
          <a:noFill/>
          <a:ln/>
        </p:spPr>
        <p:txBody>
          <a:bodyPr wrap="squar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Penerapan Microwave Link dalam Kehidupan Sehari-hari</a:t>
            </a:r>
            <a:endParaRPr lang="en-US" sz="4374" dirty="0"/>
          </a:p>
        </p:txBody>
      </p:sp>
      <p:pic>
        <p:nvPicPr>
          <p:cNvPr id="5" name="Image 0" descr="preencoded.png"/>
          <p:cNvPicPr>
            <a:picLocks noChangeAspect="1"/>
          </p:cNvPicPr>
          <p:nvPr/>
        </p:nvPicPr>
        <p:blipFill>
          <a:blip r:embed="rId3"/>
          <a:stretch>
            <a:fillRect/>
          </a:stretch>
        </p:blipFill>
        <p:spPr>
          <a:xfrm>
            <a:off x="2348389" y="2942511"/>
            <a:ext cx="3088958" cy="1909048"/>
          </a:xfrm>
          <a:prstGeom prst="rect">
            <a:avLst/>
          </a:prstGeom>
        </p:spPr>
      </p:pic>
      <p:sp>
        <p:nvSpPr>
          <p:cNvPr id="6" name="Text 3"/>
          <p:cNvSpPr/>
          <p:nvPr/>
        </p:nvSpPr>
        <p:spPr>
          <a:xfrm>
            <a:off x="2348389" y="5129213"/>
            <a:ext cx="2567940" cy="347186"/>
          </a:xfrm>
          <a:prstGeom prst="rect">
            <a:avLst/>
          </a:prstGeom>
          <a:noFill/>
          <a:ln/>
        </p:spPr>
        <p:txBody>
          <a:bodyPr wrap="none" rtlCol="0" anchor="t"/>
          <a:lstStyle/>
          <a:p>
            <a:pPr marL="0" indent="0" algn="l">
              <a:lnSpc>
                <a:spcPts val="2734"/>
              </a:lnSpc>
              <a:buNone/>
            </a:pPr>
            <a:r>
              <a:rPr lang="en-US" sz="2187" b="1" dirty="0">
                <a:solidFill>
                  <a:srgbClr val="FFFFFF"/>
                </a:solidFill>
                <a:latin typeface="Syne" pitchFamily="34" charset="0"/>
                <a:ea typeface="Syne" pitchFamily="34" charset="-122"/>
                <a:cs typeface="Syne" pitchFamily="34" charset="-120"/>
              </a:rPr>
              <a:t>Internet Nirkabel</a:t>
            </a:r>
            <a:endParaRPr lang="en-US" sz="2187" dirty="0"/>
          </a:p>
        </p:txBody>
      </p:sp>
      <p:sp>
        <p:nvSpPr>
          <p:cNvPr id="7" name="Text 4"/>
          <p:cNvSpPr/>
          <p:nvPr/>
        </p:nvSpPr>
        <p:spPr>
          <a:xfrm>
            <a:off x="2348389" y="5698569"/>
            <a:ext cx="3088958" cy="1421606"/>
          </a:xfrm>
          <a:prstGeom prst="rect">
            <a:avLst/>
          </a:prstGeom>
          <a:noFill/>
          <a:ln/>
        </p:spPr>
        <p:txBody>
          <a:bodyPr wrap="square" rtlCol="0" anchor="t"/>
          <a:lstStyle/>
          <a:p>
            <a:pPr marL="0" indent="0" algn="l">
              <a:lnSpc>
                <a:spcPts val="2799"/>
              </a:lnSpc>
              <a:buNone/>
            </a:pPr>
            <a:r>
              <a:rPr lang="en-US" sz="1750" dirty="0">
                <a:solidFill>
                  <a:srgbClr val="D9E1FF"/>
                </a:solidFill>
                <a:latin typeface="Arimo" pitchFamily="34" charset="0"/>
                <a:ea typeface="Arimo" pitchFamily="34" charset="-122"/>
                <a:cs typeface="Arimo" pitchFamily="34" charset="-120"/>
              </a:rPr>
              <a:t>Microwave Link dapat digunakan untuk mengirimkan sinyal internet tanpa menggunakan kabel yang rumit</a:t>
            </a:r>
            <a:endParaRPr lang="en-US" sz="1750" dirty="0"/>
          </a:p>
        </p:txBody>
      </p:sp>
      <p:pic>
        <p:nvPicPr>
          <p:cNvPr id="8" name="Image 1" descr="preencoded.png"/>
          <p:cNvPicPr>
            <a:picLocks noChangeAspect="1"/>
          </p:cNvPicPr>
          <p:nvPr/>
        </p:nvPicPr>
        <p:blipFill>
          <a:blip r:embed="rId4"/>
          <a:stretch>
            <a:fillRect/>
          </a:stretch>
        </p:blipFill>
        <p:spPr>
          <a:xfrm>
            <a:off x="5770602" y="2942511"/>
            <a:ext cx="3088958" cy="1909048"/>
          </a:xfrm>
          <a:prstGeom prst="rect">
            <a:avLst/>
          </a:prstGeom>
        </p:spPr>
      </p:pic>
      <p:sp>
        <p:nvSpPr>
          <p:cNvPr id="9" name="Text 5"/>
          <p:cNvSpPr/>
          <p:nvPr/>
        </p:nvSpPr>
        <p:spPr>
          <a:xfrm>
            <a:off x="5770602" y="5129213"/>
            <a:ext cx="2316480" cy="347186"/>
          </a:xfrm>
          <a:prstGeom prst="rect">
            <a:avLst/>
          </a:prstGeom>
          <a:noFill/>
          <a:ln/>
        </p:spPr>
        <p:txBody>
          <a:bodyPr wrap="none" rtlCol="0" anchor="t"/>
          <a:lstStyle/>
          <a:p>
            <a:pPr marL="0" indent="0" algn="l">
              <a:lnSpc>
                <a:spcPts val="2734"/>
              </a:lnSpc>
              <a:buNone/>
            </a:pPr>
            <a:r>
              <a:rPr lang="en-US" sz="2187" b="1" dirty="0">
                <a:solidFill>
                  <a:srgbClr val="FFFFFF"/>
                </a:solidFill>
                <a:latin typeface="Syne" pitchFamily="34" charset="0"/>
                <a:ea typeface="Syne" pitchFamily="34" charset="-122"/>
                <a:cs typeface="Syne" pitchFamily="34" charset="-120"/>
              </a:rPr>
              <a:t>Telepon Seluler</a:t>
            </a:r>
            <a:endParaRPr lang="en-US" sz="2187" dirty="0"/>
          </a:p>
        </p:txBody>
      </p:sp>
      <p:sp>
        <p:nvSpPr>
          <p:cNvPr id="10" name="Text 6"/>
          <p:cNvSpPr/>
          <p:nvPr/>
        </p:nvSpPr>
        <p:spPr>
          <a:xfrm>
            <a:off x="5770602" y="5698569"/>
            <a:ext cx="3088958" cy="1066205"/>
          </a:xfrm>
          <a:prstGeom prst="rect">
            <a:avLst/>
          </a:prstGeom>
          <a:noFill/>
          <a:ln/>
        </p:spPr>
        <p:txBody>
          <a:bodyPr wrap="square" rtlCol="0" anchor="t"/>
          <a:lstStyle/>
          <a:p>
            <a:pPr marL="0" indent="0" algn="l">
              <a:lnSpc>
                <a:spcPts val="2799"/>
              </a:lnSpc>
              <a:buNone/>
            </a:pPr>
            <a:r>
              <a:rPr lang="en-US" sz="1750" dirty="0">
                <a:solidFill>
                  <a:srgbClr val="D9E1FF"/>
                </a:solidFill>
                <a:latin typeface="Arimo" pitchFamily="34" charset="0"/>
                <a:ea typeface="Arimo" pitchFamily="34" charset="-122"/>
                <a:cs typeface="Arimo" pitchFamily="34" charset="-120"/>
              </a:rPr>
              <a:t>Microwave Link digunakan untuk menghubungkan antena seluler ke jaringan operator.</a:t>
            </a:r>
            <a:endParaRPr lang="en-US" sz="1750" dirty="0"/>
          </a:p>
        </p:txBody>
      </p:sp>
      <p:pic>
        <p:nvPicPr>
          <p:cNvPr id="11" name="Image 2" descr="preencoded.png"/>
          <p:cNvPicPr>
            <a:picLocks noChangeAspect="1"/>
          </p:cNvPicPr>
          <p:nvPr/>
        </p:nvPicPr>
        <p:blipFill>
          <a:blip r:embed="rId5"/>
          <a:stretch>
            <a:fillRect/>
          </a:stretch>
        </p:blipFill>
        <p:spPr>
          <a:xfrm>
            <a:off x="9192816" y="2942511"/>
            <a:ext cx="3089077" cy="1909167"/>
          </a:xfrm>
          <a:prstGeom prst="rect">
            <a:avLst/>
          </a:prstGeom>
        </p:spPr>
      </p:pic>
      <p:sp>
        <p:nvSpPr>
          <p:cNvPr id="12" name="Text 7"/>
          <p:cNvSpPr/>
          <p:nvPr/>
        </p:nvSpPr>
        <p:spPr>
          <a:xfrm>
            <a:off x="9192816" y="5129332"/>
            <a:ext cx="2221944" cy="347186"/>
          </a:xfrm>
          <a:prstGeom prst="rect">
            <a:avLst/>
          </a:prstGeom>
          <a:noFill/>
          <a:ln/>
        </p:spPr>
        <p:txBody>
          <a:bodyPr wrap="none" rtlCol="0" anchor="t"/>
          <a:lstStyle/>
          <a:p>
            <a:pPr marL="0" indent="0" algn="l">
              <a:lnSpc>
                <a:spcPts val="2734"/>
              </a:lnSpc>
              <a:buNone/>
            </a:pPr>
            <a:r>
              <a:rPr lang="en-US" sz="2187" b="1" dirty="0">
                <a:solidFill>
                  <a:srgbClr val="FFFFFF"/>
                </a:solidFill>
                <a:latin typeface="Syne" pitchFamily="34" charset="0"/>
                <a:ea typeface="Syne" pitchFamily="34" charset="-122"/>
                <a:cs typeface="Syne" pitchFamily="34" charset="-120"/>
              </a:rPr>
              <a:t>Broadcasting</a:t>
            </a:r>
            <a:endParaRPr lang="en-US" sz="2187" dirty="0"/>
          </a:p>
        </p:txBody>
      </p:sp>
      <p:sp>
        <p:nvSpPr>
          <p:cNvPr id="13" name="Text 8"/>
          <p:cNvSpPr/>
          <p:nvPr/>
        </p:nvSpPr>
        <p:spPr>
          <a:xfrm>
            <a:off x="9192816" y="5698688"/>
            <a:ext cx="3089077" cy="1066205"/>
          </a:xfrm>
          <a:prstGeom prst="rect">
            <a:avLst/>
          </a:prstGeom>
          <a:noFill/>
          <a:ln/>
        </p:spPr>
        <p:txBody>
          <a:bodyPr wrap="square" rtlCol="0" anchor="t"/>
          <a:lstStyle/>
          <a:p>
            <a:pPr marL="0" indent="0" algn="l">
              <a:lnSpc>
                <a:spcPts val="2799"/>
              </a:lnSpc>
              <a:buNone/>
            </a:pPr>
            <a:r>
              <a:rPr lang="en-US" sz="1750" dirty="0">
                <a:solidFill>
                  <a:srgbClr val="D9E1FF"/>
                </a:solidFill>
                <a:latin typeface="Arimo" pitchFamily="34" charset="0"/>
                <a:ea typeface="Arimo" pitchFamily="34" charset="-122"/>
                <a:cs typeface="Arimo" pitchFamily="34" charset="-120"/>
              </a:rPr>
              <a:t>Microwave Link digunakan sebagai jaringan pengiriman sinyal TV dan radio</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D"/>
          </a:p>
        </p:txBody>
      </p:sp>
      <p:sp>
        <p:nvSpPr>
          <p:cNvPr id="3" name="Shape 1"/>
          <p:cNvSpPr/>
          <p:nvPr/>
        </p:nvSpPr>
        <p:spPr>
          <a:xfrm>
            <a:off x="0" y="0"/>
            <a:ext cx="14630400" cy="8229600"/>
          </a:xfrm>
          <a:prstGeom prst="rect">
            <a:avLst/>
          </a:prstGeom>
          <a:solidFill>
            <a:srgbClr val="0C0A33"/>
          </a:solidFill>
          <a:ln/>
        </p:spPr>
        <p:txBody>
          <a:bodyPr/>
          <a:lstStyle/>
          <a:p>
            <a:endParaRPr lang="en-ID"/>
          </a:p>
        </p:txBody>
      </p:sp>
      <p:sp>
        <p:nvSpPr>
          <p:cNvPr id="4" name="Text 2"/>
          <p:cNvSpPr/>
          <p:nvPr/>
        </p:nvSpPr>
        <p:spPr>
          <a:xfrm>
            <a:off x="6245781" y="719495"/>
            <a:ext cx="7625239" cy="2531269"/>
          </a:xfrm>
          <a:prstGeom prst="rect">
            <a:avLst/>
          </a:prstGeom>
          <a:noFill/>
          <a:ln/>
        </p:spPr>
        <p:txBody>
          <a:bodyPr wrap="square" rtlCol="0" anchor="t"/>
          <a:lstStyle/>
          <a:p>
            <a:pPr marL="0" indent="0">
              <a:lnSpc>
                <a:spcPts val="4983"/>
              </a:lnSpc>
              <a:buNone/>
            </a:pPr>
            <a:r>
              <a:rPr lang="en-US" sz="3986" b="1" dirty="0">
                <a:solidFill>
                  <a:srgbClr val="FFFFFF"/>
                </a:solidFill>
                <a:latin typeface="Syne" pitchFamily="34" charset="0"/>
                <a:ea typeface="Syne" pitchFamily="34" charset="-122"/>
                <a:cs typeface="Syne" pitchFamily="34" charset="-120"/>
              </a:rPr>
              <a:t>Prospek dan Perkembangan Teknologi Microwave Link di Masa Depan</a:t>
            </a:r>
            <a:endParaRPr lang="en-US" sz="3986" dirty="0"/>
          </a:p>
        </p:txBody>
      </p:sp>
      <p:sp>
        <p:nvSpPr>
          <p:cNvPr id="5" name="Shape 3"/>
          <p:cNvSpPr/>
          <p:nvPr/>
        </p:nvSpPr>
        <p:spPr>
          <a:xfrm>
            <a:off x="6245781" y="3712726"/>
            <a:ext cx="455533" cy="455533"/>
          </a:xfrm>
          <a:prstGeom prst="roundRect">
            <a:avLst>
              <a:gd name="adj" fmla="val 13337"/>
            </a:avLst>
          </a:prstGeom>
          <a:solidFill>
            <a:srgbClr val="171542"/>
          </a:solidFill>
          <a:ln/>
        </p:spPr>
        <p:txBody>
          <a:bodyPr/>
          <a:lstStyle/>
          <a:p>
            <a:endParaRPr lang="en-ID"/>
          </a:p>
        </p:txBody>
      </p:sp>
      <p:sp>
        <p:nvSpPr>
          <p:cNvPr id="6" name="Text 4"/>
          <p:cNvSpPr/>
          <p:nvPr/>
        </p:nvSpPr>
        <p:spPr>
          <a:xfrm>
            <a:off x="6416397" y="3750707"/>
            <a:ext cx="114300" cy="379571"/>
          </a:xfrm>
          <a:prstGeom prst="rect">
            <a:avLst/>
          </a:prstGeom>
          <a:noFill/>
          <a:ln/>
        </p:spPr>
        <p:txBody>
          <a:bodyPr wrap="none" rtlCol="0" anchor="t"/>
          <a:lstStyle/>
          <a:p>
            <a:pPr marL="0" indent="0" algn="ctr">
              <a:lnSpc>
                <a:spcPts val="2990"/>
              </a:lnSpc>
              <a:buNone/>
            </a:pPr>
            <a:r>
              <a:rPr lang="en-US" sz="2392" b="1" dirty="0">
                <a:solidFill>
                  <a:srgbClr val="FFFFFF"/>
                </a:solidFill>
                <a:latin typeface="Syne" pitchFamily="34" charset="0"/>
                <a:ea typeface="Syne" pitchFamily="34" charset="-122"/>
                <a:cs typeface="Syne" pitchFamily="34" charset="-120"/>
              </a:rPr>
              <a:t>1</a:t>
            </a:r>
            <a:endParaRPr lang="en-US" sz="2392" dirty="0"/>
          </a:p>
        </p:txBody>
      </p:sp>
      <p:sp>
        <p:nvSpPr>
          <p:cNvPr id="7" name="Text 5"/>
          <p:cNvSpPr/>
          <p:nvPr/>
        </p:nvSpPr>
        <p:spPr>
          <a:xfrm>
            <a:off x="6903720" y="3782258"/>
            <a:ext cx="2025015" cy="316349"/>
          </a:xfrm>
          <a:prstGeom prst="rect">
            <a:avLst/>
          </a:prstGeom>
          <a:noFill/>
          <a:ln/>
        </p:spPr>
        <p:txBody>
          <a:bodyPr wrap="none" rtlCol="0" anchor="t"/>
          <a:lstStyle/>
          <a:p>
            <a:pPr marL="0" indent="0">
              <a:lnSpc>
                <a:spcPts val="2492"/>
              </a:lnSpc>
              <a:buNone/>
            </a:pPr>
            <a:r>
              <a:rPr lang="en-US" sz="1993" b="1" dirty="0">
                <a:solidFill>
                  <a:srgbClr val="FFFFFF"/>
                </a:solidFill>
                <a:latin typeface="Syne" pitchFamily="34" charset="0"/>
                <a:ea typeface="Syne" pitchFamily="34" charset="-122"/>
                <a:cs typeface="Syne" pitchFamily="34" charset="-120"/>
              </a:rPr>
              <a:t>Lebih Canggih</a:t>
            </a:r>
            <a:endParaRPr lang="en-US" sz="1993" dirty="0"/>
          </a:p>
        </p:txBody>
      </p:sp>
      <p:sp>
        <p:nvSpPr>
          <p:cNvPr id="8" name="Text 6"/>
          <p:cNvSpPr/>
          <p:nvPr/>
        </p:nvSpPr>
        <p:spPr>
          <a:xfrm>
            <a:off x="6903720" y="4301014"/>
            <a:ext cx="3053477" cy="1295876"/>
          </a:xfrm>
          <a:prstGeom prst="rect">
            <a:avLst/>
          </a:prstGeom>
          <a:noFill/>
          <a:ln/>
        </p:spPr>
        <p:txBody>
          <a:bodyPr wrap="square" rtlCol="0" anchor="t"/>
          <a:lstStyle/>
          <a:p>
            <a:pPr marL="0" indent="0">
              <a:lnSpc>
                <a:spcPts val="2551"/>
              </a:lnSpc>
              <a:buNone/>
            </a:pPr>
            <a:r>
              <a:rPr lang="en-US" sz="1595" dirty="0">
                <a:solidFill>
                  <a:srgbClr val="D9E1FF"/>
                </a:solidFill>
                <a:latin typeface="Arimo" pitchFamily="34" charset="0"/>
                <a:ea typeface="Arimo" pitchFamily="34" charset="-122"/>
                <a:cs typeface="Arimo" pitchFamily="34" charset="-120"/>
              </a:rPr>
              <a:t>Teknologi microwave link akan semakin canggih, memungkinkan pengiriman data lebih cepat dan efektif.</a:t>
            </a:r>
            <a:endParaRPr lang="en-US" sz="1595" dirty="0"/>
          </a:p>
        </p:txBody>
      </p:sp>
      <p:sp>
        <p:nvSpPr>
          <p:cNvPr id="9" name="Shape 7"/>
          <p:cNvSpPr/>
          <p:nvPr/>
        </p:nvSpPr>
        <p:spPr>
          <a:xfrm>
            <a:off x="10159603" y="3712726"/>
            <a:ext cx="455533" cy="455533"/>
          </a:xfrm>
          <a:prstGeom prst="roundRect">
            <a:avLst>
              <a:gd name="adj" fmla="val 13337"/>
            </a:avLst>
          </a:prstGeom>
          <a:solidFill>
            <a:srgbClr val="171542"/>
          </a:solidFill>
          <a:ln/>
        </p:spPr>
        <p:txBody>
          <a:bodyPr/>
          <a:lstStyle/>
          <a:p>
            <a:endParaRPr lang="en-ID"/>
          </a:p>
        </p:txBody>
      </p:sp>
      <p:sp>
        <p:nvSpPr>
          <p:cNvPr id="10" name="Text 8"/>
          <p:cNvSpPr/>
          <p:nvPr/>
        </p:nvSpPr>
        <p:spPr>
          <a:xfrm>
            <a:off x="10292120" y="3750707"/>
            <a:ext cx="190500" cy="379571"/>
          </a:xfrm>
          <a:prstGeom prst="rect">
            <a:avLst/>
          </a:prstGeom>
          <a:noFill/>
          <a:ln/>
        </p:spPr>
        <p:txBody>
          <a:bodyPr wrap="none" rtlCol="0" anchor="t"/>
          <a:lstStyle/>
          <a:p>
            <a:pPr marL="0" indent="0" algn="ctr">
              <a:lnSpc>
                <a:spcPts val="2990"/>
              </a:lnSpc>
              <a:buNone/>
            </a:pPr>
            <a:r>
              <a:rPr lang="en-US" sz="2392" b="1" dirty="0">
                <a:solidFill>
                  <a:srgbClr val="FFFFFF"/>
                </a:solidFill>
                <a:latin typeface="Syne" pitchFamily="34" charset="0"/>
                <a:ea typeface="Syne" pitchFamily="34" charset="-122"/>
                <a:cs typeface="Syne" pitchFamily="34" charset="-120"/>
              </a:rPr>
              <a:t>2</a:t>
            </a:r>
            <a:endParaRPr lang="en-US" sz="2392" dirty="0"/>
          </a:p>
        </p:txBody>
      </p:sp>
      <p:sp>
        <p:nvSpPr>
          <p:cNvPr id="11" name="Text 9"/>
          <p:cNvSpPr/>
          <p:nvPr/>
        </p:nvSpPr>
        <p:spPr>
          <a:xfrm>
            <a:off x="10817543" y="3782258"/>
            <a:ext cx="3053477" cy="632698"/>
          </a:xfrm>
          <a:prstGeom prst="rect">
            <a:avLst/>
          </a:prstGeom>
          <a:noFill/>
          <a:ln/>
        </p:spPr>
        <p:txBody>
          <a:bodyPr wrap="square" rtlCol="0" anchor="t"/>
          <a:lstStyle/>
          <a:p>
            <a:pPr marL="0" indent="0">
              <a:lnSpc>
                <a:spcPts val="2492"/>
              </a:lnSpc>
              <a:buNone/>
            </a:pPr>
            <a:r>
              <a:rPr lang="en-US" sz="1993" b="1" dirty="0">
                <a:solidFill>
                  <a:srgbClr val="FFFFFF"/>
                </a:solidFill>
                <a:latin typeface="Syne" pitchFamily="34" charset="0"/>
                <a:ea typeface="Syne" pitchFamily="34" charset="-122"/>
                <a:cs typeface="Syne" pitchFamily="34" charset="-120"/>
              </a:rPr>
              <a:t>Implementasi yang Lebih Luas</a:t>
            </a:r>
            <a:endParaRPr lang="en-US" sz="1993" dirty="0"/>
          </a:p>
        </p:txBody>
      </p:sp>
      <p:sp>
        <p:nvSpPr>
          <p:cNvPr id="12" name="Text 10"/>
          <p:cNvSpPr/>
          <p:nvPr/>
        </p:nvSpPr>
        <p:spPr>
          <a:xfrm>
            <a:off x="10817543" y="4617363"/>
            <a:ext cx="3053477" cy="1295876"/>
          </a:xfrm>
          <a:prstGeom prst="rect">
            <a:avLst/>
          </a:prstGeom>
          <a:noFill/>
          <a:ln/>
        </p:spPr>
        <p:txBody>
          <a:bodyPr wrap="square" rtlCol="0" anchor="t"/>
          <a:lstStyle/>
          <a:p>
            <a:pPr marL="0" indent="0">
              <a:lnSpc>
                <a:spcPts val="2551"/>
              </a:lnSpc>
              <a:buNone/>
            </a:pPr>
            <a:r>
              <a:rPr lang="en-US" sz="1595" dirty="0">
                <a:solidFill>
                  <a:srgbClr val="D9E1FF"/>
                </a:solidFill>
                <a:latin typeface="Arimo" pitchFamily="34" charset="0"/>
                <a:ea typeface="Arimo" pitchFamily="34" charset="-122"/>
                <a:cs typeface="Arimo" pitchFamily="34" charset="-120"/>
              </a:rPr>
              <a:t>Lebih banyak perusahaan dan individu akan memanfaatkan teknologi microwave link dalam kehidupan sehari-hari</a:t>
            </a:r>
            <a:endParaRPr lang="en-US" sz="1595" dirty="0"/>
          </a:p>
        </p:txBody>
      </p:sp>
      <p:sp>
        <p:nvSpPr>
          <p:cNvPr id="13" name="Shape 11"/>
          <p:cNvSpPr/>
          <p:nvPr/>
        </p:nvSpPr>
        <p:spPr>
          <a:xfrm>
            <a:off x="6245781" y="6273879"/>
            <a:ext cx="455533" cy="455533"/>
          </a:xfrm>
          <a:prstGeom prst="roundRect">
            <a:avLst>
              <a:gd name="adj" fmla="val 13337"/>
            </a:avLst>
          </a:prstGeom>
          <a:solidFill>
            <a:srgbClr val="171542"/>
          </a:solidFill>
          <a:ln/>
        </p:spPr>
        <p:txBody>
          <a:bodyPr/>
          <a:lstStyle/>
          <a:p>
            <a:endParaRPr lang="en-ID"/>
          </a:p>
        </p:txBody>
      </p:sp>
      <p:sp>
        <p:nvSpPr>
          <p:cNvPr id="14" name="Text 12"/>
          <p:cNvSpPr/>
          <p:nvPr/>
        </p:nvSpPr>
        <p:spPr>
          <a:xfrm>
            <a:off x="6374487" y="6311860"/>
            <a:ext cx="198120" cy="379571"/>
          </a:xfrm>
          <a:prstGeom prst="rect">
            <a:avLst/>
          </a:prstGeom>
          <a:noFill/>
          <a:ln/>
        </p:spPr>
        <p:txBody>
          <a:bodyPr wrap="none" rtlCol="0" anchor="t"/>
          <a:lstStyle/>
          <a:p>
            <a:pPr marL="0" indent="0" algn="ctr">
              <a:lnSpc>
                <a:spcPts val="2990"/>
              </a:lnSpc>
              <a:buNone/>
            </a:pPr>
            <a:r>
              <a:rPr lang="en-US" sz="2392" b="1" dirty="0">
                <a:solidFill>
                  <a:srgbClr val="FFFFFF"/>
                </a:solidFill>
                <a:latin typeface="Syne" pitchFamily="34" charset="0"/>
                <a:ea typeface="Syne" pitchFamily="34" charset="-122"/>
                <a:cs typeface="Syne" pitchFamily="34" charset="-120"/>
              </a:rPr>
              <a:t>3</a:t>
            </a:r>
            <a:endParaRPr lang="en-US" sz="2392" dirty="0"/>
          </a:p>
        </p:txBody>
      </p:sp>
      <p:sp>
        <p:nvSpPr>
          <p:cNvPr id="15" name="Text 13"/>
          <p:cNvSpPr/>
          <p:nvPr/>
        </p:nvSpPr>
        <p:spPr>
          <a:xfrm>
            <a:off x="6903720" y="6343412"/>
            <a:ext cx="4206240" cy="316349"/>
          </a:xfrm>
          <a:prstGeom prst="rect">
            <a:avLst/>
          </a:prstGeom>
          <a:noFill/>
          <a:ln/>
        </p:spPr>
        <p:txBody>
          <a:bodyPr wrap="none" rtlCol="0" anchor="t"/>
          <a:lstStyle/>
          <a:p>
            <a:pPr marL="0" indent="0">
              <a:lnSpc>
                <a:spcPts val="2492"/>
              </a:lnSpc>
              <a:buNone/>
            </a:pPr>
            <a:r>
              <a:rPr lang="en-US" sz="1993" b="1" dirty="0">
                <a:solidFill>
                  <a:srgbClr val="FFFFFF"/>
                </a:solidFill>
                <a:latin typeface="Syne" pitchFamily="34" charset="0"/>
                <a:ea typeface="Syne" pitchFamily="34" charset="-122"/>
                <a:cs typeface="Syne" pitchFamily="34" charset="-120"/>
              </a:rPr>
              <a:t>Cocok untuk Daerah Terpencil</a:t>
            </a:r>
            <a:endParaRPr lang="en-US" sz="1993" dirty="0"/>
          </a:p>
        </p:txBody>
      </p:sp>
      <p:sp>
        <p:nvSpPr>
          <p:cNvPr id="16" name="Text 14"/>
          <p:cNvSpPr/>
          <p:nvPr/>
        </p:nvSpPr>
        <p:spPr>
          <a:xfrm>
            <a:off x="6903720" y="6862167"/>
            <a:ext cx="6967299" cy="647938"/>
          </a:xfrm>
          <a:prstGeom prst="rect">
            <a:avLst/>
          </a:prstGeom>
          <a:noFill/>
          <a:ln/>
        </p:spPr>
        <p:txBody>
          <a:bodyPr wrap="square" rtlCol="0" anchor="t"/>
          <a:lstStyle/>
          <a:p>
            <a:pPr marL="0" indent="0">
              <a:lnSpc>
                <a:spcPts val="2551"/>
              </a:lnSpc>
              <a:buNone/>
            </a:pPr>
            <a:r>
              <a:rPr lang="en-US" sz="1595" dirty="0">
                <a:solidFill>
                  <a:srgbClr val="D9E1FF"/>
                </a:solidFill>
                <a:latin typeface="Arimo" pitchFamily="34" charset="0"/>
                <a:ea typeface="Arimo" pitchFamily="34" charset="-122"/>
                <a:cs typeface="Arimo" pitchFamily="34" charset="-120"/>
              </a:rPr>
              <a:t>Teknologi ini menjadi solusi yang ideal untuk daerah terpencil karena instalasinya yang lebih mudah dan murah.</a:t>
            </a:r>
            <a:endParaRPr lang="en-US" sz="1595" dirty="0"/>
          </a:p>
        </p:txBody>
      </p:sp>
      <p:pic>
        <p:nvPicPr>
          <p:cNvPr id="17"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txBody>
          <a:bodyPr/>
          <a:lstStyle/>
          <a:p>
            <a:endParaRPr lang="en-ID"/>
          </a:p>
        </p:txBody>
      </p:sp>
      <p:sp>
        <p:nvSpPr>
          <p:cNvPr id="3" name="Shape 1"/>
          <p:cNvSpPr/>
          <p:nvPr/>
        </p:nvSpPr>
        <p:spPr>
          <a:xfrm>
            <a:off x="0" y="0"/>
            <a:ext cx="14630400" cy="8229600"/>
          </a:xfrm>
          <a:prstGeom prst="rect">
            <a:avLst/>
          </a:prstGeom>
          <a:solidFill>
            <a:srgbClr val="0C0A33"/>
          </a:solidFill>
          <a:ln/>
        </p:spPr>
        <p:txBody>
          <a:bodyPr/>
          <a:lstStyle/>
          <a:p>
            <a:endParaRPr lang="en-ID"/>
          </a:p>
        </p:txBody>
      </p:sp>
      <p:sp>
        <p:nvSpPr>
          <p:cNvPr id="4" name="Text 2"/>
          <p:cNvSpPr/>
          <p:nvPr/>
        </p:nvSpPr>
        <p:spPr>
          <a:xfrm>
            <a:off x="833199" y="2890123"/>
            <a:ext cx="4443889" cy="694373"/>
          </a:xfrm>
          <a:prstGeom prst="rect">
            <a:avLst/>
          </a:prstGeom>
          <a:noFill/>
          <a:ln/>
        </p:spPr>
        <p:txBody>
          <a:bodyPr wrap="none" rtlCol="0" anchor="t"/>
          <a:lstStyle/>
          <a:p>
            <a:pPr marL="0" indent="0">
              <a:lnSpc>
                <a:spcPts val="5468"/>
              </a:lnSpc>
              <a:buNone/>
            </a:pPr>
            <a:r>
              <a:rPr lang="en-US" sz="4374" b="1" dirty="0">
                <a:solidFill>
                  <a:srgbClr val="FFFFFF"/>
                </a:solidFill>
                <a:latin typeface="Syne" pitchFamily="34" charset="0"/>
                <a:ea typeface="Syne" pitchFamily="34" charset="-122"/>
                <a:cs typeface="Syne" pitchFamily="34" charset="-120"/>
              </a:rPr>
              <a:t>Kesimpulan</a:t>
            </a:r>
            <a:endParaRPr lang="en-US" sz="4374" dirty="0"/>
          </a:p>
        </p:txBody>
      </p:sp>
      <p:sp>
        <p:nvSpPr>
          <p:cNvPr id="5" name="Text 3"/>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dirty="0">
                <a:solidFill>
                  <a:srgbClr val="D9E1FF"/>
                </a:solidFill>
                <a:latin typeface="Arimo" pitchFamily="34" charset="0"/>
                <a:ea typeface="Arimo" pitchFamily="34" charset="-122"/>
                <a:cs typeface="Arimo" pitchFamily="34" charset="-120"/>
              </a:rPr>
              <a:t>Microwave Link adalah teknologi komunikasi nirkabel yang cepat, efisien, dan fleksibel. Meskipun masih memiliki keterbatasan dan tantangan, microwave link akan terus berkembang di masa depan dan akan semakin menjadi bagian penting dalam kehidupan kita.</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TotalTime>
  <Words>424</Words>
  <Application>Microsoft Office PowerPoint</Application>
  <PresentationFormat>Custom</PresentationFormat>
  <Paragraphs>61</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Arimo</vt:lpstr>
      <vt:lpstr>Syne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muhammad rozy</cp:lastModifiedBy>
  <cp:revision>3</cp:revision>
  <dcterms:created xsi:type="dcterms:W3CDTF">2023-08-27T15:43:03Z</dcterms:created>
  <dcterms:modified xsi:type="dcterms:W3CDTF">2024-09-08T16:02:52Z</dcterms:modified>
</cp:coreProperties>
</file>